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1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7.xml" ContentType="application/vnd.openxmlformats-officedocument.theme+xml"/>
  <Override PartName="/ppt/slideLayouts/slideLayout15.xml" ContentType="application/vnd.openxmlformats-officedocument.presentationml.slideLayout+xml"/>
  <Override PartName="/ppt/theme/theme8.xml" ContentType="application/vnd.openxmlformats-officedocument.theme+xml"/>
  <Override PartName="/ppt/slideLayouts/slideLayout16.xml" ContentType="application/vnd.openxmlformats-officedocument.presentationml.slideLayout+xml"/>
  <Override PartName="/ppt/theme/theme9.xml" ContentType="application/vnd.openxmlformats-officedocument.theme+xml"/>
  <Override PartName="/ppt/slideLayouts/slideLayout17.xml" ContentType="application/vnd.openxmlformats-officedocument.presentationml.slideLayout+xml"/>
  <Override PartName="/ppt/theme/theme10.xml" ContentType="application/vnd.openxmlformats-officedocument.theme+xml"/>
  <Override PartName="/ppt/slideLayouts/slideLayout18.xml" ContentType="application/vnd.openxmlformats-officedocument.presentationml.slideLayout+xml"/>
  <Override PartName="/ppt/theme/theme11.xml" ContentType="application/vnd.openxmlformats-officedocument.theme+xml"/>
  <Override PartName="/ppt/slideLayouts/slideLayout19.xml" ContentType="application/vnd.openxmlformats-officedocument.presentationml.slideLayout+xml"/>
  <Override PartName="/ppt/theme/theme12.xml" ContentType="application/vnd.openxmlformats-officedocument.theme+xml"/>
  <Override PartName="/ppt/slideLayouts/slideLayout20.xml" ContentType="application/vnd.openxmlformats-officedocument.presentationml.slideLayout+xml"/>
  <Override PartName="/ppt/theme/theme13.xml" ContentType="application/vnd.openxmlformats-officedocument.theme+xml"/>
  <Override PartName="/ppt/slideLayouts/slideLayout21.xml" ContentType="application/vnd.openxmlformats-officedocument.presentationml.slideLayout+xml"/>
  <Override PartName="/ppt/theme/theme1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0" r:id="rId2"/>
    <p:sldMasterId id="2147483652" r:id="rId3"/>
    <p:sldMasterId id="2147483654" r:id="rId4"/>
    <p:sldMasterId id="2147483656" r:id="rId5"/>
    <p:sldMasterId id="2147483658" r:id="rId6"/>
    <p:sldMasterId id="2147483660" r:id="rId7"/>
    <p:sldMasterId id="2147483669" r:id="rId8"/>
    <p:sldMasterId id="2147483671" r:id="rId9"/>
    <p:sldMasterId id="2147483673" r:id="rId10"/>
    <p:sldMasterId id="2147483675" r:id="rId11"/>
    <p:sldMasterId id="2147483677" r:id="rId12"/>
    <p:sldMasterId id="2147483679" r:id="rId13"/>
    <p:sldMasterId id="2147483681" r:id="rId14"/>
  </p:sldMasterIdLst>
  <p:sldIdLst>
    <p:sldId id="256" r:id="rId15"/>
    <p:sldId id="257" r:id="rId16"/>
    <p:sldId id="258" r:id="rId17"/>
    <p:sldId id="259" r:id="rId18"/>
    <p:sldId id="260" r:id="rId19"/>
    <p:sldId id="261" r:id="rId20"/>
    <p:sldId id="262" r:id="rId21"/>
  </p:sldIdLst>
  <p:sldSz cx="9144000" cy="6858000" type="screen4x3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173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7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3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2.xml"/><Relationship Id="rId20" Type="http://schemas.openxmlformats.org/officeDocument/2006/relationships/slide" Target="slides/slide6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.xml"/><Relationship Id="rId23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Master" Target="slideMasters/slideMaster14.xml"/><Relationship Id="rId22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2"/>
          </p:nvPr>
        </p:nvSpPr>
        <p:spPr/>
        <p:txBody>
          <a:bodyPr/>
          <a:lstStyle/>
          <a:p>
            <a:fld id="{31FD0997-291D-4B55-8E3A-21B9CB9A897A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172E8A57-7B6B-4C2B-BC66-F8B4E6BC121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CEBC062E-6E5A-4BDD-8C1C-B2412E86D04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56145954-542B-4FDF-AE82-6D8EA39D9ECB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3DD7FAE4-D159-4285-A482-FA9EEC0EFBD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A61950C5-E11E-4C8E-86D2-07A36AA3067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3"/>
          </p:nvPr>
        </p:nvSpPr>
        <p:spPr/>
        <p:txBody>
          <a:bodyPr/>
          <a:lstStyle/>
          <a:p>
            <a:fld id="{63FC3BE6-FB5C-4AAA-9E13-F39A1AB068F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467388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6"/>
          </p:nvPr>
        </p:nvSpPr>
        <p:spPr/>
        <p:txBody>
          <a:bodyPr/>
          <a:lstStyle/>
          <a:p>
            <a:fld id="{9B193191-7BC8-440A-8D11-C7528D51637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lstStyle/>
          <a:p>
            <a:fld id="{39852A3F-15B8-4037-BC8C-6A289065F48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2"/>
          </p:nvPr>
        </p:nvSpPr>
        <p:spPr/>
        <p:txBody>
          <a:bodyPr/>
          <a:lstStyle/>
          <a:p>
            <a:fld id="{6E0786CD-67E3-4225-9454-13178188805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5"/>
          </p:nvPr>
        </p:nvSpPr>
        <p:spPr/>
        <p:txBody>
          <a:bodyPr/>
          <a:lstStyle/>
          <a:p>
            <a:fld id="{5AF5F341-058D-4D44-ACBB-36AA4C455DC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lstStyle/>
          <a:p>
            <a:fld id="{BB041170-27E9-4DCA-B8BC-17224F10E889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8"/>
          </p:nvPr>
        </p:nvSpPr>
        <p:spPr/>
        <p:txBody>
          <a:bodyPr/>
          <a:lstStyle/>
          <a:p>
            <a:fld id="{9E5419DA-155F-47DF-9F1A-43C491338BE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1"/>
          </p:nvPr>
        </p:nvSpPr>
        <p:spPr/>
        <p:txBody>
          <a:bodyPr/>
          <a:lstStyle/>
          <a:p>
            <a:fld id="{80C2B150-A3A9-4D61-9970-307782273ED7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lstStyle/>
          <a:p>
            <a:fld id="{A1E1E452-51AC-45AF-BA9D-67C6B784A5B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lstStyle/>
          <a:p>
            <a:fld id="{87E054DD-B389-412E-8EB8-5C6C2281838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8B14B6E6-C6CA-4019-8F9B-10AF18A9F1CD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lstStyle/>
          <a:p>
            <a:fld id="{6B9025B1-4440-4639-8BF8-D5B00D3E5048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80EC2F10-081A-4643-8AC1-6F26F858512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67388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4828E4C4-1B87-4FAC-83CF-E0D0F3FD3246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lstStyle/>
          <a:p>
            <a:fld id="{9176A6ED-4FF8-47BD-9270-580CDCDE503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2" Type="http://schemas.openxmlformats.org/officeDocument/2006/relationships/theme" Target="../theme/theme10.xml"/><Relationship Id="rId1" Type="http://schemas.openxmlformats.org/officeDocument/2006/relationships/slideLayout" Target="../slideLayouts/slideLayout17.xml"/></Relationships>
</file>

<file path=ppt/slideMasters/_rels/slideMaster1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1.xml"/><Relationship Id="rId1" Type="http://schemas.openxmlformats.org/officeDocument/2006/relationships/slideLayout" Target="../slideLayouts/slideLayout18.xml"/></Relationships>
</file>

<file path=ppt/slideMasters/_rels/slideMaster12.xml.rels><?xml version="1.0" encoding="UTF-8" standalone="yes"?>
<Relationships xmlns="http://schemas.openxmlformats.org/package/2006/relationships"><Relationship Id="rId2" Type="http://schemas.openxmlformats.org/officeDocument/2006/relationships/theme" Target="../theme/theme12.xml"/><Relationship Id="rId1" Type="http://schemas.openxmlformats.org/officeDocument/2006/relationships/slideLayout" Target="../slideLayouts/slideLayout19.xml"/></Relationships>
</file>

<file path=ppt/slideMasters/_rels/slideMaster13.xml.rels><?xml version="1.0" encoding="UTF-8" standalone="yes"?>
<Relationships xmlns="http://schemas.openxmlformats.org/package/2006/relationships"><Relationship Id="rId2" Type="http://schemas.openxmlformats.org/officeDocument/2006/relationships/theme" Target="../theme/theme13.xml"/><Relationship Id="rId1" Type="http://schemas.openxmlformats.org/officeDocument/2006/relationships/slideLayout" Target="../slideLayouts/slideLayout20.xml"/></Relationships>
</file>

<file path=ppt/slideMasters/_rels/slideMaster14.xml.rels><?xml version="1.0" encoding="UTF-8" standalone="yes"?>
<Relationships xmlns="http://schemas.openxmlformats.org/package/2006/relationships"><Relationship Id="rId2" Type="http://schemas.openxmlformats.org/officeDocument/2006/relationships/theme" Target="../theme/theme14.xml"/><Relationship Id="rId1" Type="http://schemas.openxmlformats.org/officeDocument/2006/relationships/slideLayout" Target="../slideLayouts/slideLayout2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9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2" Type="http://schemas.openxmlformats.org/officeDocument/2006/relationships/theme" Target="../theme/theme8.xml"/><Relationship Id="rId1" Type="http://schemas.openxmlformats.org/officeDocument/2006/relationships/slideLayout" Target="../slideLayouts/slideLayout15.xml"/></Relationships>
</file>

<file path=ppt/slideMasters/_rels/slideMaster9.xml.rels><?xml version="1.0" encoding="UTF-8" standalone="yes"?>
<Relationships xmlns="http://schemas.openxmlformats.org/package/2006/relationships"><Relationship Id="rId2" Type="http://schemas.openxmlformats.org/officeDocument/2006/relationships/theme" Target="../theme/theme9.xml"/><Relationship Id="rId1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70848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F25462B8-8AF1-4F7D-8DD8-9C92A0A35BFB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432000" lvl="1" indent="-216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Second Outline Level</a:t>
            </a: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Third Outline Level</a:t>
            </a: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Fourth Outline Level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Fifth Outline Level</a:t>
            </a:r>
          </a:p>
          <a:p>
            <a:pPr marL="1296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Sixth Outline Level</a:t>
            </a:r>
          </a:p>
          <a:p>
            <a:pPr marL="1512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ftr" idx="28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53" name="PlaceHolder 2"/>
          <p:cNvSpPr>
            <a:spLocks noGrp="1"/>
          </p:cNvSpPr>
          <p:nvPr>
            <p:ph type="sldNum" idx="29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BD9463F7-2CA4-4847-8896-956802E56E97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dt" idx="30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70848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56" name="PlaceHolder 2"/>
          <p:cNvSpPr>
            <a:spLocks noGrp="1"/>
          </p:cNvSpPr>
          <p:nvPr>
            <p:ph type="ftr" idx="3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57" name="PlaceHolder 3"/>
          <p:cNvSpPr>
            <a:spLocks noGrp="1"/>
          </p:cNvSpPr>
          <p:nvPr>
            <p:ph type="sldNum" idx="3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FEFF8BDA-6409-4317-B97F-6187F5DED3BF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dt" idx="3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ftr" idx="3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61" name="PlaceHolder 2"/>
          <p:cNvSpPr>
            <a:spLocks noGrp="1"/>
          </p:cNvSpPr>
          <p:nvPr>
            <p:ph type="sldNum" idx="3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02695391-61B6-463B-90DF-E97E9CFC3BAB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dt" idx="3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ftr" idx="37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64" name="PlaceHolder 2"/>
          <p:cNvSpPr>
            <a:spLocks noGrp="1"/>
          </p:cNvSpPr>
          <p:nvPr>
            <p:ph type="sldNum" idx="38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2164AC42-1FE9-4101-8B54-4EC10B615452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dt" idx="39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ftr" idx="40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67" name="PlaceHolder 2"/>
          <p:cNvSpPr>
            <a:spLocks noGrp="1"/>
          </p:cNvSpPr>
          <p:nvPr>
            <p:ph type="sldNum" idx="41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B4FA36FA-AFA9-4529-99B5-68ABEE1386A1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dt" idx="42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8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089A1F2D-CBF0-4CA2-9E77-8EC605DCFB2D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ftr" idx="7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11" name="PlaceHolder 2"/>
          <p:cNvSpPr>
            <a:spLocks noGrp="1"/>
          </p:cNvSpPr>
          <p:nvPr>
            <p:ph type="sldNum" idx="8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CF006AB8-DD04-462B-B255-3D81372C5CFD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9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ftr" idx="10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14" name="PlaceHolder 2"/>
          <p:cNvSpPr>
            <a:spLocks noGrp="1"/>
          </p:cNvSpPr>
          <p:nvPr>
            <p:ph type="sldNum" idx="11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C182DCED-2EF1-4831-8FB5-953F2D7F3C4F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dt" idx="12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ftr" idx="13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17" name="PlaceHolder 2"/>
          <p:cNvSpPr>
            <a:spLocks noGrp="1"/>
          </p:cNvSpPr>
          <p:nvPr>
            <p:ph type="sldNum" idx="14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2B4F910D-0A2A-4A92-B1CA-D0DA48B3D41B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15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70848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0" name="PlaceHolder 2"/>
          <p:cNvSpPr>
            <a:spLocks noGrp="1"/>
          </p:cNvSpPr>
          <p:nvPr>
            <p:ph type="ftr" idx="16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21" name="PlaceHolder 3"/>
          <p:cNvSpPr>
            <a:spLocks noGrp="1"/>
          </p:cNvSpPr>
          <p:nvPr>
            <p:ph type="sldNum" idx="17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289ADBBB-8307-4BF0-A6D7-E29211B28E42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dt" idx="18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70848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432000" lvl="1" indent="-216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Second Outline Level</a:t>
            </a: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Third Outline Level</a:t>
            </a: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Fourth Outline Level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Fifth Outline Level</a:t>
            </a:r>
          </a:p>
          <a:p>
            <a:pPr marL="1296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Sixth Outline Level</a:t>
            </a:r>
          </a:p>
          <a:p>
            <a:pPr marL="1512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Seventh Outline Level</a:t>
            </a:r>
          </a:p>
        </p:txBody>
      </p:sp>
      <p:sp>
        <p:nvSpPr>
          <p:cNvPr id="27" name="PlaceHolder 3"/>
          <p:cNvSpPr>
            <a:spLocks noGrp="1"/>
          </p:cNvSpPr>
          <p:nvPr>
            <p:ph type="ftr" idx="19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28" name="PlaceHolder 4"/>
          <p:cNvSpPr>
            <a:spLocks noGrp="1"/>
          </p:cNvSpPr>
          <p:nvPr>
            <p:ph type="sldNum" idx="20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DEE9C5D3-5302-4B9B-8731-B318ADE0A3BA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" name="PlaceHolder 5"/>
          <p:cNvSpPr>
            <a:spLocks noGrp="1"/>
          </p:cNvSpPr>
          <p:nvPr>
            <p:ph type="dt" idx="21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ftr" idx="22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  <p:sp>
        <p:nvSpPr>
          <p:cNvPr id="41" name="PlaceHolder 2"/>
          <p:cNvSpPr>
            <a:spLocks noGrp="1"/>
          </p:cNvSpPr>
          <p:nvPr>
            <p:ph type="sldNum" idx="23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D90B0DAE-209E-4AD9-B54F-718C16F2F58E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 idx="24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70848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lstStyle/>
          <a:p>
            <a:pPr indent="0">
              <a:buNone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432000" lvl="1" indent="-216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Second Outline Level</a:t>
            </a: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Third Outline Level</a:t>
            </a: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Fourth Outline Level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Fifth Outline Level</a:t>
            </a:r>
          </a:p>
          <a:p>
            <a:pPr marL="1296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Sixth Outline Level</a:t>
            </a:r>
          </a:p>
          <a:p>
            <a:pPr marL="1512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Seventh Outline Level</a:t>
            </a: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</a:p>
          <a:p>
            <a:pPr marL="432000" lvl="1" indent="-216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Second Outline Level</a:t>
            </a:r>
          </a:p>
          <a:p>
            <a:pPr marL="648000" lvl="2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Third Outline Level</a:t>
            </a:r>
          </a:p>
          <a:p>
            <a:pPr marL="864000" lvl="3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Fourth Outline Level</a:t>
            </a:r>
          </a:p>
          <a:p>
            <a:pPr marL="108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Fifth Outline Level</a:t>
            </a:r>
          </a:p>
          <a:p>
            <a:pPr marL="1296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Sixth Outline Level</a:t>
            </a:r>
          </a:p>
          <a:p>
            <a:pPr marL="1512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Seventh Outline Level</a:t>
            </a:r>
          </a:p>
        </p:txBody>
      </p:sp>
      <p:sp>
        <p:nvSpPr>
          <p:cNvPr id="46" name="PlaceHolder 4"/>
          <p:cNvSpPr>
            <a:spLocks noGrp="1"/>
          </p:cNvSpPr>
          <p:nvPr>
            <p:ph type="ftr" idx="25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pos="0" algn="l"/>
              </a:tabLst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pos="0" algn="l"/>
              </a:tabLst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</a:p>
        </p:txBody>
      </p:sp>
      <p:sp>
        <p:nvSpPr>
          <p:cNvPr id="47" name="PlaceHolder 5"/>
          <p:cNvSpPr>
            <a:spLocks noGrp="1"/>
          </p:cNvSpPr>
          <p:nvPr>
            <p:ph type="sldNum" idx="26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pos="0" algn="l"/>
              </a:tabLst>
              <a:def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pos="0" algn="l"/>
              </a:tabLst>
            </a:pPr>
            <a:fld id="{5B5B03B0-DA12-4F81-AB50-0703C96DA229}" type="slidenum">
              <a:rPr lang="en-US" sz="1200" b="0" u="none" strike="noStrik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‹#›</a:t>
            </a:fld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dt" idx="27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>
            <a:lvl1pPr indent="0">
              <a:buNone/>
              <a:def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lang="en-US" sz="1400" b="0" u="none" strike="noStrik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A6A6"/>
            </a:gs>
            <a:gs pos="100000">
              <a:srgbClr val="B4C7DC"/>
            </a:gs>
          </a:gsLst>
          <a:lin ang="36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 anchorCtr="1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en-US" sz="4400" b="0" u="none" strike="noStrike" dirty="0">
                <a:solidFill>
                  <a:srgbClr val="000000"/>
                </a:solidFill>
                <a:effectLst/>
                <a:uFillTx/>
                <a:latin typeface="Source Code Pro Black"/>
              </a:rPr>
              <a:t>Autonomous Robot with </a:t>
            </a:r>
            <a:r>
              <a:rPr lang="en-US" dirty="0" smtClean="0">
                <a:solidFill>
                  <a:srgbClr val="000000"/>
                </a:solidFill>
                <a:latin typeface="Source Code Pro Black"/>
              </a:rPr>
              <a:t>Arduino Nano V3</a:t>
            </a:r>
            <a:r>
              <a:rPr lang="en-US" sz="4400" b="0" u="none" strike="noStrike" dirty="0" smtClean="0">
                <a:solidFill>
                  <a:srgbClr val="000000"/>
                </a:solidFill>
                <a:effectLst/>
                <a:uFillTx/>
                <a:latin typeface="Source Code Pro Black"/>
              </a:rPr>
              <a:t> </a:t>
            </a:r>
            <a:r>
              <a:rPr lang="en-US" sz="4400" b="0" u="none" strike="noStrike" dirty="0">
                <a:solidFill>
                  <a:srgbClr val="000000"/>
                </a:solidFill>
                <a:effectLst/>
                <a:uFillTx/>
                <a:latin typeface="Source Code Pro Black"/>
              </a:rPr>
              <a:t>for Maze Navigation</a:t>
            </a:r>
          </a:p>
        </p:txBody>
      </p:sp>
      <p:sp>
        <p:nvSpPr>
          <p:cNvPr id="70" name="PlaceHolder 2"/>
          <p:cNvSpPr>
            <a:spLocks noGrp="1"/>
          </p:cNvSpPr>
          <p:nvPr>
            <p:ph type="subTitle"/>
          </p:nvPr>
        </p:nvSpPr>
        <p:spPr>
          <a:xfrm>
            <a:off x="1371600" y="3886200"/>
            <a:ext cx="6400080" cy="175176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 anchorCtr="1">
            <a:noAutofit/>
          </a:bodyPr>
          <a:lstStyle/>
          <a:p>
            <a:pPr indent="0" algn="ctr">
              <a:lnSpc>
                <a:spcPct val="100000"/>
              </a:lnSpc>
              <a:buNone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Source Code Pro"/>
              </a:rPr>
              <a:t>ROBOT MAZE </a:t>
            </a:r>
            <a:r>
              <a:rPr lang="en-US" sz="3200" dirty="0" smtClean="0">
                <a:solidFill>
                  <a:srgbClr val="000000"/>
                </a:solidFill>
                <a:latin typeface="Source Code Pro"/>
              </a:rPr>
              <a:t>Arduino </a:t>
            </a:r>
            <a:r>
              <a:rPr lang="en-US" sz="3200" dirty="0" err="1" smtClean="0">
                <a:solidFill>
                  <a:srgbClr val="000000"/>
                </a:solidFill>
                <a:latin typeface="Source Code Pro"/>
              </a:rPr>
              <a:t>Nnao</a:t>
            </a:r>
            <a:r>
              <a:rPr lang="en-US" sz="3200" dirty="0" smtClean="0">
                <a:solidFill>
                  <a:srgbClr val="000000"/>
                </a:solidFill>
                <a:latin typeface="Source Code Pro"/>
              </a:rPr>
              <a:t> V3</a:t>
            </a:r>
          </a:p>
          <a:p>
            <a:pPr indent="0" algn="ctr">
              <a:lnSpc>
                <a:spcPct val="100000"/>
              </a:lnSpc>
              <a:buNone/>
            </a:pPr>
            <a:r>
              <a:rPr lang="en-US" sz="3200" b="0" u="none" strike="noStrike" dirty="0" smtClean="0">
                <a:solidFill>
                  <a:srgbClr val="000000"/>
                </a:solidFill>
                <a:effectLst/>
                <a:uFillTx/>
                <a:latin typeface="Source Code Pro"/>
              </a:rPr>
              <a:t> 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Source Code Pro"/>
              </a:rPr>
              <a:t>| </a:t>
            </a:r>
            <a:r>
              <a:rPr lang="en-US" sz="3200" b="0" u="none" strike="noStrike" dirty="0" err="1">
                <a:solidFill>
                  <a:srgbClr val="000000"/>
                </a:solidFill>
                <a:effectLst/>
                <a:uFillTx/>
                <a:latin typeface="Source Code Pro"/>
              </a:rPr>
              <a:t>Aqualix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Source Code Pro"/>
              </a:rPr>
              <a:t> Slayers | </a:t>
            </a:r>
            <a:r>
              <a:rPr lang="en-US" sz="3200" b="0" u="none" strike="noStrike" dirty="0" err="1">
                <a:solidFill>
                  <a:srgbClr val="000000"/>
                </a:solidFill>
                <a:effectLst/>
                <a:uFillTx/>
                <a:latin typeface="Source Code Pro"/>
              </a:rPr>
              <a:t>Politehnica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Source Code Pro"/>
              </a:rPr>
              <a:t> University of Timisoara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tile tx="0" ty="0" sx="100000" sy="100000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Project Objective</a:t>
            </a: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Design and programming of an autonomous robot.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Navigation through a maze without external control.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Using </a:t>
            </a:r>
            <a:r>
              <a:rPr lang="en-US" sz="3200" dirty="0" smtClean="0">
                <a:solidFill>
                  <a:srgbClr val="000000"/>
                </a:solidFill>
                <a:latin typeface="Arial"/>
              </a:rPr>
              <a:t>Arduino</a:t>
            </a:r>
            <a:r>
              <a:rPr lang="en-US" sz="3200" b="0" u="none" strike="noStrike" dirty="0" smtClean="0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+ sensors + simple decision algorithm.</a:t>
            </a:r>
          </a:p>
        </p:txBody>
      </p:sp>
      <p:pic>
        <p:nvPicPr>
          <p:cNvPr id="73" name="Picture 72"/>
          <p:cNvPicPr/>
          <p:nvPr/>
        </p:nvPicPr>
        <p:blipFill>
          <a:blip r:embed="rId3"/>
          <a:stretch/>
        </p:blipFill>
        <p:spPr>
          <a:xfrm>
            <a:off x="3200400" y="4800600"/>
            <a:ext cx="2501280" cy="187560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A6A6"/>
            </a:gs>
            <a:gs pos="100000">
              <a:srgbClr val="B4C7DC"/>
            </a:gs>
          </a:gsLst>
          <a:lin ang="36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Hardware Components</a:t>
            </a: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64664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 smtClean="0">
                <a:solidFill>
                  <a:srgbClr val="000000"/>
                </a:solidFill>
                <a:effectLst/>
                <a:uFillTx/>
                <a:latin typeface="Arial"/>
              </a:rPr>
              <a:t>Arduino Nano V3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 smtClean="0">
                <a:solidFill>
                  <a:srgbClr val="000000"/>
                </a:solidFill>
                <a:effectLst/>
                <a:uFillTx/>
                <a:latin typeface="Arial"/>
              </a:rPr>
              <a:t>DC 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motors + L298N driver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Robot platform + </a:t>
            </a:r>
            <a:r>
              <a:rPr lang="en-US" sz="3200" b="0" u="none" strike="noStrike" dirty="0" smtClean="0">
                <a:solidFill>
                  <a:srgbClr val="000000"/>
                </a:solidFill>
                <a:effectLst/>
                <a:uFillTx/>
                <a:latin typeface="Arial"/>
              </a:rPr>
              <a:t>9V battery supply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 smtClean="0">
                <a:solidFill>
                  <a:srgbClr val="000000"/>
                </a:solidFill>
                <a:effectLst/>
                <a:uFillTx/>
                <a:latin typeface="Arial"/>
              </a:rPr>
              <a:t>HC-SR04 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sensors</a:t>
            </a:r>
          </a:p>
        </p:txBody>
      </p:sp>
      <p:pic>
        <p:nvPicPr>
          <p:cNvPr id="76" name="Picture 75"/>
          <p:cNvPicPr/>
          <p:nvPr/>
        </p:nvPicPr>
        <p:blipFill>
          <a:blip r:embed="rId2"/>
          <a:stretch/>
        </p:blipFill>
        <p:spPr>
          <a:xfrm>
            <a:off x="6008394" y="4092684"/>
            <a:ext cx="2299320" cy="229932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" name="AutoShape 2" descr="Arduino Nano Pinout &amp; Schematics - Complete tutorial with ..."/>
          <p:cNvSpPr>
            <a:spLocks noChangeAspect="1" noChangeArrowheads="1"/>
          </p:cNvSpPr>
          <p:nvPr/>
        </p:nvSpPr>
        <p:spPr bwMode="auto">
          <a:xfrm>
            <a:off x="155575" y="-144463"/>
            <a:ext cx="2512562" cy="2512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922" y="4092684"/>
            <a:ext cx="4285397" cy="22772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tile tx="0" ty="0" sx="100000" sy="100000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System Architecture</a:t>
            </a: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Sensors → </a:t>
            </a:r>
            <a:r>
              <a:rPr lang="en-US" sz="3200" dirty="0" smtClean="0">
                <a:solidFill>
                  <a:srgbClr val="000000"/>
                </a:solidFill>
                <a:latin typeface="Arial"/>
              </a:rPr>
              <a:t>Arduino</a:t>
            </a:r>
            <a:r>
              <a:rPr lang="en-US" sz="3200" b="0" u="none" strike="noStrike" dirty="0" smtClean="0">
                <a:solidFill>
                  <a:srgbClr val="000000"/>
                </a:solidFill>
                <a:effectLst/>
                <a:uFillTx/>
                <a:latin typeface="Arial"/>
              </a:rPr>
              <a:t> 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→ Motors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Data reading via ADC / GPIO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Motor control using PWM (</a:t>
            </a:r>
            <a:r>
              <a:rPr lang="en-US" sz="32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TIMx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)</a:t>
            </a:r>
          </a:p>
        </p:txBody>
      </p:sp>
      <p:pic>
        <p:nvPicPr>
          <p:cNvPr id="80" name="Picture 79"/>
          <p:cNvPicPr/>
          <p:nvPr/>
        </p:nvPicPr>
        <p:blipFill>
          <a:blip r:embed="rId3"/>
          <a:stretch/>
        </p:blipFill>
        <p:spPr>
          <a:xfrm>
            <a:off x="228600" y="3429000"/>
            <a:ext cx="2491200" cy="33217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1" name="Picture 80"/>
          <p:cNvPicPr/>
          <p:nvPr/>
        </p:nvPicPr>
        <p:blipFill>
          <a:blip r:embed="rId4"/>
          <a:stretch/>
        </p:blipFill>
        <p:spPr>
          <a:xfrm>
            <a:off x="3200400" y="3429000"/>
            <a:ext cx="2399760" cy="32000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2" name="Picture 81"/>
          <p:cNvPicPr/>
          <p:nvPr/>
        </p:nvPicPr>
        <p:blipFill>
          <a:blip r:embed="rId5"/>
          <a:stretch/>
        </p:blipFill>
        <p:spPr>
          <a:xfrm>
            <a:off x="6106680" y="3429000"/>
            <a:ext cx="2491200" cy="332172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A6A6"/>
            </a:gs>
            <a:gs pos="100000">
              <a:srgbClr val="B4C7DC"/>
            </a:gs>
          </a:gsLst>
          <a:lin ang="36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Navigation Algorithm</a:t>
            </a: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Algorithm: wall-following (left-wall tracking)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Decisions based on sensor readings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Obstacle avoidance and maze exit search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tile tx="0" ty="0" sx="100000" sy="100000" algn="ctr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Software</a:t>
            </a: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Language: C, using </a:t>
            </a:r>
            <a:r>
              <a:rPr lang="en-US" sz="3200" dirty="0" smtClean="0">
                <a:solidFill>
                  <a:srgbClr val="000000"/>
                </a:solidFill>
                <a:latin typeface="Arial"/>
              </a:rPr>
              <a:t>Arduino IDE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 smtClean="0">
                <a:solidFill>
                  <a:srgbClr val="000000"/>
                </a:solidFill>
                <a:effectLst/>
                <a:uFillTx/>
                <a:latin typeface="Arial"/>
              </a:rPr>
              <a:t>Modules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: </a:t>
            </a:r>
            <a:r>
              <a:rPr lang="en-US" sz="32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sensors.c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, </a:t>
            </a:r>
            <a:r>
              <a:rPr lang="en-US" sz="32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motors.c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, </a:t>
            </a:r>
            <a:r>
              <a:rPr lang="en-US" sz="3200" b="0" u="none" strike="noStrike" dirty="0" err="1">
                <a:solidFill>
                  <a:srgbClr val="000000"/>
                </a:solidFill>
                <a:effectLst/>
                <a:uFillTx/>
                <a:latin typeface="Arial"/>
              </a:rPr>
              <a:t>navigation.c</a:t>
            </a:r>
            <a:endParaRPr lang="en-US" sz="3200" b="0" u="none" strike="noStrike" dirty="0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Features: PWM, ADC, GPIO, Timers</a:t>
            </a:r>
          </a:p>
        </p:txBody>
      </p:sp>
      <p:pic>
        <p:nvPicPr>
          <p:cNvPr id="87" name="Picture 86"/>
          <p:cNvPicPr/>
          <p:nvPr/>
        </p:nvPicPr>
        <p:blipFill>
          <a:blip r:embed="rId3"/>
          <a:stretch/>
        </p:blipFill>
        <p:spPr>
          <a:xfrm>
            <a:off x="457200" y="4343400"/>
            <a:ext cx="3868920" cy="22417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8" name="Picture 87"/>
          <p:cNvPicPr/>
          <p:nvPr/>
        </p:nvPicPr>
        <p:blipFill>
          <a:blip r:embed="rId4"/>
          <a:stretch/>
        </p:blipFill>
        <p:spPr>
          <a:xfrm>
            <a:off x="4800600" y="4343400"/>
            <a:ext cx="3978360" cy="2154960"/>
          </a:xfrm>
          <a:prstGeom prst="rect">
            <a:avLst/>
          </a:prstGeom>
          <a:noFill/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A6A6"/>
            </a:gs>
            <a:gs pos="100000">
              <a:srgbClr val="B4C7DC"/>
            </a:gs>
          </a:gsLst>
          <a:lin ang="36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ctr">
            <a:noAutofit/>
          </a:bodyPr>
          <a:lstStyle/>
          <a:p>
            <a:pPr indent="0">
              <a:lnSpc>
                <a:spcPct val="100000"/>
              </a:lnSpc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/>
              </a:rPr>
              <a:t>Conclusion</a:t>
            </a: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tIns="45720" rIns="91440" bIns="45720" anchor="t">
            <a:noAutofit/>
          </a:bodyPr>
          <a:lstStyle/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smtClean="0">
                <a:solidFill>
                  <a:srgbClr val="000000"/>
                </a:solidFill>
                <a:latin typeface="Arial"/>
              </a:rPr>
              <a:t>Arduino </a:t>
            </a:r>
            <a:r>
              <a:rPr lang="en-US" sz="3200" b="0" u="none" strike="noStrike" smtClean="0">
                <a:solidFill>
                  <a:srgbClr val="000000"/>
                </a:solidFill>
                <a:effectLst/>
                <a:uFillTx/>
                <a:latin typeface="Arial"/>
              </a:rPr>
              <a:t>robot </a:t>
            </a: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autonomously navigates a maze.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Complete hardware + software integration.</a:t>
            </a: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en-US" sz="3200" b="0" u="none" strike="noStrike" dirty="0">
                <a:solidFill>
                  <a:srgbClr val="000000"/>
                </a:solidFill>
                <a:effectLst/>
                <a:uFillTx/>
                <a:latin typeface="Arial"/>
              </a:rPr>
              <a:t>Solid foundation for more complex projects.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p15="http://schemas.microsoft.com/office/powerpoint/2012/main"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1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153</Words>
  <Application>Microsoft Office PowerPoint</Application>
  <PresentationFormat>On-screen Show (4:3)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14</vt:i4>
      </vt:variant>
      <vt:variant>
        <vt:lpstr>Slide Titles</vt:lpstr>
      </vt:variant>
      <vt:variant>
        <vt:i4>7</vt:i4>
      </vt:variant>
    </vt:vector>
  </HeadingPairs>
  <TitlesOfParts>
    <vt:vector size="28" baseType="lpstr">
      <vt:lpstr>Arial</vt:lpstr>
      <vt:lpstr>Calibri</vt:lpstr>
      <vt:lpstr>Source Code Pro</vt:lpstr>
      <vt:lpstr>Source Code Pro Black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Autonomous Robot with Arduino Nano V3 for Maze Navigation</vt:lpstr>
      <vt:lpstr>Project Objective</vt:lpstr>
      <vt:lpstr>Hardware Components</vt:lpstr>
      <vt:lpstr>System Architecture</vt:lpstr>
      <vt:lpstr>Navigation Algorithm</vt:lpstr>
      <vt:lpstr>Software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Robot with Arduino Nano V3 for Maze Navigation</dc:title>
  <dc:subject/>
  <dc:creator/>
  <dc:description>generated using python-pptx</dc:description>
  <cp:lastModifiedBy>David-Andrei Fodoka</cp:lastModifiedBy>
  <cp:revision>6</cp:revision>
  <dcterms:created xsi:type="dcterms:W3CDTF">2013-01-27T09:14:16Z</dcterms:created>
  <dcterms:modified xsi:type="dcterms:W3CDTF">2025-04-06T01:52:11Z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